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9" r:id="rId22"/>
    <p:sldId id="280" r:id="rId23"/>
    <p:sldId id="281" r:id="rId24"/>
    <p:sldId id="282" r:id="rId25"/>
    <p:sldId id="283" r:id="rId26"/>
    <p:sldId id="284" r:id="rId27"/>
    <p:sldId id="285" r:id="rId28"/>
    <p:sldId id="286" r:id="rId29"/>
    <p:sldId id="287" r:id="rId30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691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FCF3395-D1E2-44C3-A294-0F9D1F8770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6C6903C9-F385-40B6-8DD7-3516C454AC6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5EB48830-88C2-43FA-8B50-54E4CBC3D4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052FA-21D8-4B58-BA76-EDACA3FF2C6A}" type="datetimeFigureOut">
              <a:rPr lang="zh-TW" altLang="en-US" smtClean="0"/>
              <a:t>2022/10/21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7FAC71D1-4160-47F2-A169-981D1F9F74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9C59D3E7-AD40-4382-8BA7-4C7624CA9D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6BE73-9A74-48DA-A93A-5A23F5CA036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502934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7D82C94-A5A6-4901-8995-805DF011E5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5C1F2B09-C148-4503-A79C-04FE76D945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36DC377F-9C7D-4D79-AF38-4BE355BEFA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052FA-21D8-4B58-BA76-EDACA3FF2C6A}" type="datetimeFigureOut">
              <a:rPr lang="zh-TW" altLang="en-US" smtClean="0"/>
              <a:t>2022/10/21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5C2C1CA6-0721-40C1-A9D4-D1A28C2309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897274ED-2FD8-445E-A4B2-9D7CA84B77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6BE73-9A74-48DA-A93A-5A23F5CA036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004475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FC782092-9A23-416E-99AF-FE064C76EC2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C6E17562-7E6F-47F8-9580-1E044F5C8A1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DA5267E8-5B14-4441-989C-ED67CF1579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052FA-21D8-4B58-BA76-EDACA3FF2C6A}" type="datetimeFigureOut">
              <a:rPr lang="zh-TW" altLang="en-US" smtClean="0"/>
              <a:t>2022/10/21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7D1D86D5-7D24-4786-BE3D-506FCC9551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9207B343-E9E0-4A96-82D5-A158E78153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6BE73-9A74-48DA-A93A-5A23F5CA036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957989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0CD6967-06AA-4F42-B080-868B978451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428524B2-B56E-4E6D-A386-68AEAD36D9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155CB973-EDA6-46F4-B752-E936A796F8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052FA-21D8-4B58-BA76-EDACA3FF2C6A}" type="datetimeFigureOut">
              <a:rPr lang="zh-TW" altLang="en-US" smtClean="0"/>
              <a:t>2022/10/21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2F9643B2-96CA-41C3-9201-9F1A992D4E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CA7AA9EE-A2F1-4C4E-8EF1-7E0E6F841E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6BE73-9A74-48DA-A93A-5A23F5CA036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040538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26017EF-F466-46BA-B136-64EE6AA11C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ABF11FDF-A204-4F31-A415-CC47624B10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EDB629FC-FC00-41D4-81D6-B1E3E603BC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052FA-21D8-4B58-BA76-EDACA3FF2C6A}" type="datetimeFigureOut">
              <a:rPr lang="zh-TW" altLang="en-US" smtClean="0"/>
              <a:t>2022/10/21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BF171BBD-D5A7-4A6E-86AB-C8B3C95009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98AE9BBE-12B1-4648-A264-A38C9B7DB7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6BE73-9A74-48DA-A93A-5A23F5CA036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536456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1889306-B0F2-47D8-BE7E-1564A7A466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01A50863-4248-45AD-92E1-0AF4B1E13C4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7ADC39B8-61C8-433C-A358-4F2CF067C47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E821BB72-60E8-4E36-9F13-9F846DDBDB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052FA-21D8-4B58-BA76-EDACA3FF2C6A}" type="datetimeFigureOut">
              <a:rPr lang="zh-TW" altLang="en-US" smtClean="0"/>
              <a:t>2022/10/21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4EE7E4DE-2182-4605-A3B9-C449864C14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9AC8F5AD-E6FD-4AD5-8528-4223FEE447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6BE73-9A74-48DA-A93A-5A23F5CA036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652715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DC3C0EF-56AD-491A-A821-1C5DF661AD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DCAEF6D-0311-4402-BC24-D3E2D81842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B87DF29F-9F07-4D6C-804B-5497415606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F25E3AE8-E8D0-473E-9EA9-AC402D15C25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41EABC45-7B70-48F4-9817-8538B19AFFC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F1330447-A8F8-496B-AC81-F26338125A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052FA-21D8-4B58-BA76-EDACA3FF2C6A}" type="datetimeFigureOut">
              <a:rPr lang="zh-TW" altLang="en-US" smtClean="0"/>
              <a:t>2022/10/21</a:t>
            </a:fld>
            <a:endParaRPr lang="zh-TW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D14EA1DA-0015-46B4-A8AA-6ECA9BCE74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480390D5-051A-47DD-8EB3-7543C76BEA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6BE73-9A74-48DA-A93A-5A23F5CA036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059653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17C5FB3-F3D8-4EF6-9549-6BB1F80C28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46844BEF-7C32-402A-8C99-008211DA16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052FA-21D8-4B58-BA76-EDACA3FF2C6A}" type="datetimeFigureOut">
              <a:rPr lang="zh-TW" altLang="en-US" smtClean="0"/>
              <a:t>2022/10/21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3173C5DE-BE0E-4DC3-A761-FF9954E273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4D5E3A83-7996-46D6-9783-0F5E62E03E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6BE73-9A74-48DA-A93A-5A23F5CA036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694680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10762EF6-6C0D-4B10-A683-B03253C948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052FA-21D8-4B58-BA76-EDACA3FF2C6A}" type="datetimeFigureOut">
              <a:rPr lang="zh-TW" altLang="en-US" smtClean="0"/>
              <a:t>2022/10/21</a:t>
            </a:fld>
            <a:endParaRPr lang="zh-TW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10CDCA82-89D7-46C0-9903-D46A2BA5B5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0242577A-D303-4FA0-B287-9F0C629C0E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6BE73-9A74-48DA-A93A-5A23F5CA036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582065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61518D3-4741-4139-B492-F0F5743678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2AEF9C2F-348D-4B29-ADAD-E37F6BCCEA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3E215686-D338-4769-8923-87733D572B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0D8A136F-8905-4C07-82E2-DA50AC00CF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052FA-21D8-4B58-BA76-EDACA3FF2C6A}" type="datetimeFigureOut">
              <a:rPr lang="zh-TW" altLang="en-US" smtClean="0"/>
              <a:t>2022/10/21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8E95F62A-F072-4EF1-848B-8A27BBBD2A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1653B42C-B8B7-4829-888E-5B40393669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6BE73-9A74-48DA-A93A-5A23F5CA036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105615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98DB309-9134-4F37-B25A-0B70865AE1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A86F7991-0396-47E4-9738-2876DF869BC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95DD8A4F-DF64-4C9D-8DC3-53C1C2C8EA0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87CD5882-C570-4FD8-9F28-555853F188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052FA-21D8-4B58-BA76-EDACA3FF2C6A}" type="datetimeFigureOut">
              <a:rPr lang="zh-TW" altLang="en-US" smtClean="0"/>
              <a:t>2022/10/21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CD829D9F-6BDD-435A-96DA-4DC3DB6433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B6EF529D-52B8-48BA-AC99-3F652C0380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6BE73-9A74-48DA-A93A-5A23F5CA036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355289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47A2E4F0-DED2-44F8-8104-1B97ABEDDD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CC2BF2D-91D0-40F0-8DBA-8DF9AD9FCF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1EF956F2-A01D-49CB-946B-6E0B77A7BD0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1052FA-21D8-4B58-BA76-EDACA3FF2C6A}" type="datetimeFigureOut">
              <a:rPr lang="zh-TW" altLang="en-US" smtClean="0"/>
              <a:t>2022/10/21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7A5B4F79-712E-463C-A464-23A905D99F3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6E063E43-5E8B-457A-9463-F0425B259A9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C6BE73-9A74-48DA-A93A-5A23F5CA036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110322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tinyurl.com/nwjn8jmb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eyegaze.com/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tinyurl.com/9v253u8c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get.ouraring.com/overview" TargetMode="External"/><Relationship Id="rId2" Type="http://schemas.openxmlformats.org/officeDocument/2006/relationships/hyperlink" Target="Oura%20(https:/get.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support.apple.com/en-us/HT204666" TargetMode="External"/><Relationship Id="rId4" Type="http://schemas.openxmlformats.org/officeDocument/2006/relationships/hyperlink" Target="https://www.wareable.com/smartjewellery/best-smart-rings-1340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tinyurl.com/c52uytse" TargetMode="External"/><Relationship Id="rId2" Type="http://schemas.openxmlformats.org/officeDocument/2006/relationships/hyperlink" Target="https://www.pkvitality.com/ktrack-glucose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BB053C2-340E-4811-9DF7-15F304C0AA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/>
              <a:t>Chapter 7 Using AI to Address Medical Needs</a:t>
            </a:r>
            <a:endParaRPr lang="zh-TW" altLang="en-US" b="1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573E7E5B-1A86-4198-AFD1-9C27B2A554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Monitoring patients more effectively</a:t>
            </a:r>
          </a:p>
          <a:p>
            <a:r>
              <a:rPr lang="en-US" altLang="zh-TW" dirty="0"/>
              <a:t>Assisting humans in various tasks</a:t>
            </a:r>
          </a:p>
          <a:p>
            <a:r>
              <a:rPr lang="en-US" altLang="zh-TW" dirty="0"/>
              <a:t>Analyzing patient needs locally and remotely</a:t>
            </a:r>
          </a:p>
          <a:p>
            <a:r>
              <a:rPr lang="en-US" altLang="zh-TW" dirty="0"/>
              <a:t>Performing surgery and other tasks by medical professionals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7501017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8C8CFB2-2E4E-460E-998A-D65D0DF723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Considering the use of exoskeletons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7668687A-596D-484F-9FE1-A061B342C9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dirty="0"/>
              <a:t>One of the most complex undertakings for an AI is to provide support for an entire human body.</a:t>
            </a:r>
          </a:p>
          <a:p>
            <a:r>
              <a:rPr lang="en-US" altLang="zh-TW" dirty="0"/>
              <a:t>That’s what happens when someone wears an </a:t>
            </a:r>
            <a:r>
              <a:rPr lang="en-US" altLang="zh-TW" i="1" dirty="0"/>
              <a:t>exoskeleton </a:t>
            </a:r>
            <a:r>
              <a:rPr lang="en-US" altLang="zh-TW" dirty="0"/>
              <a:t>(essentially a wearable robot).</a:t>
            </a:r>
          </a:p>
          <a:p>
            <a:r>
              <a:rPr lang="en-US" altLang="zh-TW" dirty="0"/>
              <a:t>The overall purpose of wearing an exoskeleton isn’t to make you into Iron Man.</a:t>
            </a:r>
          </a:p>
          <a:p>
            <a:r>
              <a:rPr lang="en-US" altLang="zh-TW" dirty="0"/>
              <a:t>Rather, it’s to cut down on repetitive stress injuries and help humans excel at tasks that currently prove too tiring or just beyond the limits of their body.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2344994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9B3BE64-A3DD-47CC-A751-9DA7D00182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/>
              <a:t>Addressing a Range of Physical Abilities</a:t>
            </a:r>
            <a:endParaRPr lang="zh-TW" altLang="en-US" b="1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A72CAA30-6648-4988-9A04-5F093B41AD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The creation of highly specialized prosthetics and other devices, many of them AI-enabled, has been a game changer for many people.</a:t>
            </a:r>
          </a:p>
          <a:p>
            <a:r>
              <a:rPr lang="en-US" altLang="zh-TW" dirty="0"/>
              <a:t>The point is that using various kinds of AI-enabled technologies can significantly help everyone to have a better life, as discussed in the sections that follow.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6062465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521ED2C-8361-4C37-80BB-FB037D2357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Considering the software-based solutions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613E07DC-BD6D-4161-9DB0-B41C8603A5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Many people using computers today rely on some type of software-based solution to meet specific needs.</a:t>
            </a:r>
          </a:p>
          <a:p>
            <a:r>
              <a:rPr lang="en-US" altLang="zh-TW" dirty="0"/>
              <a:t>One of the most famous of these solutions is a screen reader called Job Access With Speech (JAWS) (</a:t>
            </a:r>
            <a:r>
              <a:rPr lang="en-US" altLang="zh-TW" dirty="0">
                <a:hlinkClick r:id="rId2"/>
              </a:rPr>
              <a:t>https://tinyurl.com/nwjn8jmb</a:t>
            </a:r>
            <a:r>
              <a:rPr lang="en-US" altLang="zh-TW" dirty="0"/>
              <a:t>), which tells you about display content using sophisticated methods.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1193812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7595849-DD91-421C-8133-D3CC4024EA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Relying on hardware augmentation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47DA5D87-5BDC-4E19-9F66-FDD8125B38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zh-TW" dirty="0"/>
              <a:t>Many kinds of human activity challenges require more than just software to address adequately.</a:t>
            </a:r>
          </a:p>
          <a:p>
            <a:r>
              <a:rPr lang="en-US" altLang="zh-TW" dirty="0"/>
              <a:t>Many other kinds of hardware augmentation address other needs, and the vast majority require some level of AI to work properly.</a:t>
            </a:r>
          </a:p>
          <a:p>
            <a:r>
              <a:rPr lang="en-US" altLang="zh-TW" dirty="0"/>
              <a:t>Eye-gaze systems (</a:t>
            </a:r>
            <a:r>
              <a:rPr lang="en-US" altLang="zh-TW" dirty="0">
                <a:hlinkClick r:id="rId2"/>
              </a:rPr>
              <a:t>https://eyegaze.com/</a:t>
            </a:r>
            <a:r>
              <a:rPr lang="en-US" altLang="zh-TW" dirty="0"/>
              <a:t>).</a:t>
            </a:r>
          </a:p>
          <a:p>
            <a:r>
              <a:rPr lang="en-US" altLang="zh-TW" dirty="0"/>
              <a:t>Modern systems actually help connect a user’s brain directly to the robotic arm, making it possible to perform tasks such as eating without help.</a:t>
            </a:r>
          </a:p>
          <a:p>
            <a:r>
              <a:rPr lang="en-US" altLang="zh-TW" dirty="0"/>
              <a:t>Even newer systems are doing things like restoring a person’s sense of touch.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0988190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38F2F58-822E-444A-B65E-5FC07AE0BF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Seeing AI in prosthetics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730DA5ED-849C-4C66-9D6D-3EFE960515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dirty="0"/>
              <a:t>You can find many examples of AI used in prosthetics.</a:t>
            </a:r>
          </a:p>
          <a:p>
            <a:r>
              <a:rPr lang="en-US" altLang="zh-TW" dirty="0"/>
              <a:t>Most of the newer visions for prosthetics rely on dynamic approaches that require an AI to perform.</a:t>
            </a:r>
          </a:p>
          <a:p>
            <a:r>
              <a:rPr lang="en-US" altLang="zh-TW" dirty="0"/>
              <a:t>One of the more amazing examples of AI-enabled prosthetics is the fully dynamic foot created by Hugh Herr (</a:t>
            </a:r>
            <a:r>
              <a:rPr lang="en-US" altLang="zh-TW" dirty="0">
                <a:hlinkClick r:id="rId2"/>
              </a:rPr>
              <a:t>https://tinyurl.com/9v253u8c</a:t>
            </a:r>
            <a:r>
              <a:rPr lang="en-US" altLang="zh-TW" dirty="0"/>
              <a:t>).</a:t>
            </a:r>
          </a:p>
          <a:p>
            <a:r>
              <a:rPr lang="en-US" altLang="zh-TW" dirty="0"/>
              <a:t>A moral dilemma that we might have to consider sometime in the future (thankfully not today) is when prosthetics actually allow their wearers to substantially surpass native human capability.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02882513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DD2C5BF-33EB-4137-B65A-50095AB892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/>
              <a:t>Completing Analysis in New Ways</a:t>
            </a:r>
            <a:endParaRPr lang="zh-TW" altLang="en-US" b="1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5432DFCE-88B7-4DE4-953B-6776FDC250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Using AI in a manner that best suits its capabilities maximizes the potential for</a:t>
            </a:r>
            <a:r>
              <a:rPr lang="zh-TW" altLang="en-US" dirty="0"/>
              <a:t> </a:t>
            </a:r>
            <a:r>
              <a:rPr lang="en-US" altLang="zh-TW" dirty="0"/>
              <a:t>medical specialists to use it in a meaningful way.</a:t>
            </a:r>
          </a:p>
          <a:p>
            <a:r>
              <a:rPr lang="en-US" altLang="zh-TW" dirty="0"/>
              <a:t>Data analysis is one area in</a:t>
            </a:r>
            <a:r>
              <a:rPr lang="zh-TW" altLang="en-US" dirty="0"/>
              <a:t> </a:t>
            </a:r>
            <a:r>
              <a:rPr lang="en-US" altLang="zh-TW" dirty="0"/>
              <a:t>which AI excels.</a:t>
            </a:r>
          </a:p>
          <a:p>
            <a:r>
              <a:rPr lang="en-US" altLang="zh-TW" dirty="0"/>
              <a:t>Not only does using AI to help perform the diagnosis assist in identifying tumors</a:t>
            </a:r>
            <a:r>
              <a:rPr lang="zh-TW" altLang="en-US" dirty="0"/>
              <a:t> </a:t>
            </a:r>
            <a:r>
              <a:rPr lang="en-US" altLang="zh-TW" dirty="0"/>
              <a:t>when they’re small and with greater accuracy, it also speeds up the analysis process</a:t>
            </a:r>
            <a:r>
              <a:rPr lang="zh-TW" altLang="en-US" dirty="0"/>
              <a:t> </a:t>
            </a:r>
            <a:r>
              <a:rPr lang="en-US" altLang="zh-TW" dirty="0"/>
              <a:t>immensely.</a:t>
            </a:r>
          </a:p>
        </p:txBody>
      </p:sp>
    </p:spTree>
    <p:extLst>
      <p:ext uri="{BB962C8B-B14F-4D97-AF65-F5344CB8AC3E}">
        <p14:creationId xmlns:p14="http://schemas.microsoft.com/office/powerpoint/2010/main" val="114168961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FDDB612-F976-4F8C-ACD8-EC4D271191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/>
              <a:t>Relying on Telepresence</a:t>
            </a:r>
            <a:endParaRPr lang="zh-TW" altLang="en-US" b="1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BBE1F947-DAB5-4C82-9CAA-943462CE67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In the future, you may be able to call on a doctor to help with a problem and not</a:t>
            </a:r>
            <a:r>
              <a:rPr lang="zh-TW" altLang="en-US" dirty="0"/>
              <a:t> </a:t>
            </a:r>
            <a:r>
              <a:rPr lang="en-US" altLang="zh-TW" dirty="0"/>
              <a:t>even go to the hospital or clinic to do it.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48420003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646AE02-4028-4529-B90C-12F03ABF77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Defining telepresence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ED786AA5-A5B7-4F53-93D9-55AA12B111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The term </a:t>
            </a:r>
            <a:r>
              <a:rPr lang="en-US" altLang="zh-TW" i="1" dirty="0"/>
              <a:t>telepresence </a:t>
            </a:r>
            <a:r>
              <a:rPr lang="en-US" altLang="zh-TW" dirty="0"/>
              <a:t>simply means to be in one place and seem as though you’re</a:t>
            </a:r>
            <a:r>
              <a:rPr lang="zh-TW" altLang="en-US" dirty="0"/>
              <a:t> </a:t>
            </a:r>
            <a:r>
              <a:rPr lang="en-US" altLang="zh-TW" dirty="0"/>
              <a:t>in another.</a:t>
            </a:r>
          </a:p>
          <a:p>
            <a:r>
              <a:rPr lang="en-US" altLang="zh-TW" dirty="0"/>
              <a:t>The thing that separates telepresence from simply using a</a:t>
            </a:r>
            <a:r>
              <a:rPr lang="zh-TW" altLang="en-US" dirty="0"/>
              <a:t> </a:t>
            </a:r>
            <a:r>
              <a:rPr lang="en-US" altLang="zh-TW" dirty="0"/>
              <a:t>camera is that, through the use of sensors, a person experiences telepresence</a:t>
            </a:r>
            <a:r>
              <a:rPr lang="zh-TW" altLang="en-US" dirty="0"/>
              <a:t> </a:t>
            </a:r>
            <a:r>
              <a:rPr lang="en-US" altLang="zh-TW" dirty="0"/>
              <a:t>through their own senses.</a:t>
            </a:r>
          </a:p>
          <a:p>
            <a:r>
              <a:rPr lang="en-US" altLang="zh-TW" dirty="0"/>
              <a:t>If the person is also able to interact with the other environment, perhaps through</a:t>
            </a:r>
            <a:r>
              <a:rPr lang="zh-TW" altLang="en-US" dirty="0"/>
              <a:t> </a:t>
            </a:r>
            <a:r>
              <a:rPr lang="en-US" altLang="zh-TW" dirty="0"/>
              <a:t>a robotic-like device, many people call it </a:t>
            </a:r>
            <a:r>
              <a:rPr lang="en-US" altLang="zh-TW" i="1" dirty="0"/>
              <a:t>teleoperation.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96386663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C9D6582-247D-450B-AFED-7A94FDF7B8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Considering examples of telepresence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AA6610E9-8271-4114-A846-10941AE270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altLang="zh-TW" dirty="0"/>
              <a:t>One of the most common uses of telepresence today is to reduce costs in hospitals</a:t>
            </a:r>
            <a:r>
              <a:rPr lang="zh-TW" altLang="en-US" dirty="0"/>
              <a:t> </a:t>
            </a:r>
            <a:r>
              <a:rPr lang="en-US" altLang="zh-TW" dirty="0"/>
              <a:t>in various ways.</a:t>
            </a:r>
          </a:p>
          <a:p>
            <a:r>
              <a:rPr lang="en-US" altLang="zh-TW" dirty="0"/>
              <a:t>Telepresence means being able to monitor patients from essentially</a:t>
            </a:r>
            <a:r>
              <a:rPr lang="zh-TW" altLang="en-US" dirty="0"/>
              <a:t> </a:t>
            </a:r>
            <a:r>
              <a:rPr lang="en-US" altLang="zh-TW" dirty="0"/>
              <a:t>anywhere, especially in their homes, making nursing home stays less likely.</a:t>
            </a:r>
          </a:p>
          <a:p>
            <a:r>
              <a:rPr lang="en-US" altLang="zh-TW" dirty="0"/>
              <a:t>Telepresence is also making an appearance in factories and office buildings.</a:t>
            </a:r>
          </a:p>
          <a:p>
            <a:r>
              <a:rPr lang="en-US" altLang="zh-TW" dirty="0"/>
              <a:t>Enforced use of telepresence will likely increase its use and provide an incentive to improve the technology.</a:t>
            </a:r>
          </a:p>
          <a:p>
            <a:r>
              <a:rPr lang="en-US" altLang="zh-TW" dirty="0"/>
              <a:t>During the Covid-19 pandemic, many doctors also began to rely on telepresence to maintain contact with their patients.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6557473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FC12700-2A91-4703-A10C-7D4A13D334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Understanding telepresence limitations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1136428E-4A0E-48E2-8D21-524CA490FA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The problem with telepresence is that humans can quickly become too comfortable using it.</a:t>
            </a:r>
          </a:p>
          <a:p>
            <a:r>
              <a:rPr lang="en-US" altLang="zh-TW" dirty="0"/>
              <a:t>Telepresence also can’t replace human presence in some situations requiring senses that these devices can’t currently offer.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1903750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CCE1906-8063-4DB1-BDD5-D7C314DE34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E17C6DAD-DA93-4648-AA2C-D5F4FA236E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Medicine is complicated. There is a reason it can take 15 or more years to</a:t>
            </a:r>
            <a:r>
              <a:rPr lang="zh-TW" altLang="en-US" dirty="0"/>
              <a:t> </a:t>
            </a:r>
            <a:r>
              <a:rPr lang="en-US" altLang="zh-TW" dirty="0"/>
              <a:t>train a doctor.</a:t>
            </a:r>
          </a:p>
          <a:p>
            <a:r>
              <a:rPr lang="en-US" altLang="zh-TW" dirty="0"/>
              <a:t>Meanwhile, the creation of new technologies, approaches, and so on all conspire to make the task even more complex.</a:t>
            </a:r>
          </a:p>
          <a:p>
            <a:r>
              <a:rPr lang="en-US" altLang="zh-TW" dirty="0"/>
              <a:t>This is a prime reason that an irreplaceable human requires consistent, logical, and unbiased help in the form of an AI.</a:t>
            </a:r>
          </a:p>
          <a:p>
            <a:r>
              <a:rPr lang="en-US" altLang="zh-TW" dirty="0"/>
              <a:t>The second section of this chapter describes how AI can help assist people with their own medical needs.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29554333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9EAB943-064E-4C8E-95DE-B541328A1E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/>
              <a:t>Devising New Surgical Techniques</a:t>
            </a:r>
            <a:endParaRPr lang="zh-TW" altLang="en-US" b="1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2BA3A2FE-AAE8-4139-9546-FF53ADEB2D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Robots and AI routinely participate in surgical procedures today.</a:t>
            </a:r>
          </a:p>
          <a:p>
            <a:r>
              <a:rPr lang="en-US" altLang="zh-TW" dirty="0"/>
              <a:t>The use of these life-saving technologies has reduced errors, improved results, decreased healing time, and generally made surgery less expensive over the long run.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06202830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BE24903-CFC2-4124-BD66-51FBAA273B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Making surgical suggestions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BE20EC77-ED93-49A6-B9DE-F367C5C057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dirty="0"/>
              <a:t>An AI could analyze all the data about a patient and provide the surgeon with suggestions about the best approaches to take based on that individual patient’s record.</a:t>
            </a:r>
          </a:p>
          <a:p>
            <a:r>
              <a:rPr lang="en-US" altLang="zh-TW" dirty="0"/>
              <a:t>Doctors can now have access to a device that works along the same lines as Alexa, Siri, Google Home, and Cortana.</a:t>
            </a:r>
          </a:p>
          <a:p>
            <a:r>
              <a:rPr lang="en-US" altLang="zh-TW" dirty="0"/>
              <a:t>Getting ready for surgery also means analyzing all those scans that doctors insist on having.</a:t>
            </a:r>
          </a:p>
          <a:p>
            <a:r>
              <a:rPr lang="en-US" altLang="zh-TW" dirty="0" err="1"/>
              <a:t>Enlitic</a:t>
            </a:r>
            <a:r>
              <a:rPr lang="en-US" altLang="zh-TW" dirty="0"/>
              <a:t> (https://www.enlitic.com/), a deep-learning technology, can analyze radiological scans in milliseconds — up to 10,000 times faster than a radiologist.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54363889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530D9C1-3BB8-4C79-A3B9-B6B9F029B8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Assisting a surgeon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34FBA6E8-9183-4C16-80BC-184BFCD485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dirty="0"/>
              <a:t>Most robotic help for surgeons today assists, rather than replaces, the surgeon.</a:t>
            </a:r>
          </a:p>
          <a:p>
            <a:r>
              <a:rPr lang="en-US" altLang="zh-TW" dirty="0"/>
              <a:t>By 2000, the da Vinci Surgical System provided the ability to perform robotic laparoscopic surgery using a 3-D optical system.</a:t>
            </a:r>
          </a:p>
          <a:p>
            <a:r>
              <a:rPr lang="en-US" altLang="zh-TW" dirty="0"/>
              <a:t>The surgeon directs the robot’s movements, but the robot performs the actual surgery.</a:t>
            </a:r>
          </a:p>
          <a:p>
            <a:r>
              <a:rPr lang="en-US" altLang="zh-TW" dirty="0"/>
              <a:t>The surgeon watches a high-definition display during the surgery and can actually see the operation better than being in the room performing the task personally.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19336751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1A6F6B0-60B6-4B6F-86BF-3E3F2877A7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Replacing the surgeon with monitoring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A78B22B7-59B1-43E2-B279-9D2EAEEB66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The robots of today are hardly autonomous and require human intervention for setups.</a:t>
            </a:r>
          </a:p>
          <a:p>
            <a:r>
              <a:rPr lang="en-US" altLang="zh-TW" dirty="0"/>
              <a:t>However, the art of surgery for robots is making advances.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9397350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2ABBAAD-DF80-4C57-A541-4D3DCB0DCE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/>
              <a:t>Performing Tasks Using Automation</a:t>
            </a:r>
            <a:endParaRPr lang="zh-TW" altLang="en-US" b="1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0509DF82-DA8F-43A1-B0D1-8ED95074C1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AI is great at automation.</a:t>
            </a:r>
          </a:p>
          <a:p>
            <a:r>
              <a:rPr lang="en-US" altLang="zh-TW" dirty="0"/>
              <a:t>It never deviates from the procedure, never gets tired, and never makes mistakes as long as the initial procedure is correct.</a:t>
            </a:r>
          </a:p>
          <a:p>
            <a:r>
              <a:rPr lang="en-US" altLang="zh-TW" dirty="0"/>
              <a:t>AI has some significant advantages if viewed solely on the bases of consistency, accuracy, and longevity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10042809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08746B6-2461-4862-B722-52753D75B3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Working with medical records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2B311622-798A-423B-8E95-2CD82D7E6E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One major way in which an AI helps in medicine is with medical records.</a:t>
            </a:r>
          </a:p>
          <a:p>
            <a:r>
              <a:rPr lang="en-US" altLang="zh-TW" dirty="0"/>
              <a:t>Using an AI, along with a computer database, helps make information accessible, consistent, and reliable.</a:t>
            </a:r>
          </a:p>
          <a:p>
            <a:r>
              <a:rPr lang="en-US" altLang="zh-TW" dirty="0"/>
              <a:t>Medicine is about a team approach, with many people of varying specialties working together.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38478899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90DAD37-5958-41A1-8785-3B077822D8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Predicting the future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12793C48-06B5-4DBE-8C40-4AE11AC1F9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Some truly amazing predictive software based on medical records includes Autonomous Health, which uses algorithms to determine the likelihood of a patient’s need for readmission to the hospital after a stay.</a:t>
            </a:r>
          </a:p>
          <a:p>
            <a:r>
              <a:rPr lang="en-US" altLang="zh-TW" dirty="0"/>
              <a:t>In some respects, your genetics form a map of what will happen to you in the future. Consequently, knowing about your genetics can increase your understanding of your strengths and weaknesses, helping you to live a better life.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15023097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0178908-6A03-4395-B3A4-52CB910E75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Making procedures safer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0C1405C7-3062-4590-92FB-CE56A066C3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Doctors need lots of data to make good decisions.</a:t>
            </a:r>
          </a:p>
          <a:p>
            <a:r>
              <a:rPr lang="en-US" altLang="zh-TW" dirty="0"/>
              <a:t>One such product is </a:t>
            </a:r>
            <a:r>
              <a:rPr lang="en-US" altLang="zh-TW" dirty="0" err="1"/>
              <a:t>Oncora</a:t>
            </a:r>
            <a:r>
              <a:rPr lang="en-US" altLang="zh-TW" dirty="0"/>
              <a:t> Medical (https://www.oncora.ai/), which collects and organizes medical records for radiation oncologists. As a result, these doctors can deliver the right amount of radiation to just the right locations to obtain a better result with a lower potential for unanticipated side effects.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19350098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D1F2544-DEA4-466F-B2EE-E44D49A931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Creating better medications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A897C745-2914-460C-8468-FC9CC61701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dirty="0"/>
              <a:t>Everyone complains about the price of medications today.</a:t>
            </a:r>
          </a:p>
          <a:p>
            <a:r>
              <a:rPr lang="en-US" altLang="zh-TW" dirty="0"/>
              <a:t>Of course, better still would be for the drug company to have a better idea of which drugs are likely to work and which aren’t before investing any money in research.</a:t>
            </a:r>
          </a:p>
          <a:p>
            <a:r>
              <a:rPr lang="en-US" altLang="zh-TW" dirty="0"/>
              <a:t>Drug companies also produce a huge number of drugs. The reason for this impressive productivity, besides profitability, is that every person is just a little different.</a:t>
            </a:r>
          </a:p>
          <a:p>
            <a:r>
              <a:rPr lang="en-US" altLang="zh-TW" dirty="0"/>
              <a:t>Turbine (https://turbine.ai/) enables drug companies to perform drug simulations so that the drug companies can locate the drugs most likely to work with a particular person’s body.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19765634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E7B2E66-336F-47FA-BF2C-7FDEA3CB11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/>
              <a:t>Combining Robots and Medical Professionals</a:t>
            </a:r>
            <a:endParaRPr lang="zh-TW" altLang="en-US" b="1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1ADFC2ED-D038-4F33-9D1B-9C2396C019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Semi-autonomous robots with limited capabilities are starting to become integrated into society.</a:t>
            </a:r>
          </a:p>
          <a:p>
            <a:r>
              <a:rPr lang="en-US" altLang="zh-TW"/>
              <a:t>A doctor or </a:t>
            </a:r>
            <a:r>
              <a:rPr lang="en-US" altLang="zh-TW" dirty="0"/>
              <a:t>other medical professional can take control of the robot from a </a:t>
            </a:r>
            <a:r>
              <a:rPr lang="en-US" altLang="zh-TW"/>
              <a:t>remote location and </a:t>
            </a:r>
            <a:r>
              <a:rPr lang="en-US" altLang="zh-TW" dirty="0"/>
              <a:t>perform more advanced tasks through the robot.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8314812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4FEF491-79FC-4F3F-A76F-FBE40FA345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94CB81C7-57AE-418D-9765-6798097BAF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Today, a doctor can fit a patient with a monitoring device, perform remote monitoring, and then rely on an AI to perform the analysis required for diagnosis.</a:t>
            </a:r>
          </a:p>
          <a:p>
            <a:r>
              <a:rPr lang="en-US" altLang="zh-TW" dirty="0"/>
              <a:t>In some cases, a robot-assisted solution makes the doctor more efficient and helps focus the doctor’s attention in areas that only a human can address.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9995402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C93476F-D207-4AF3-950C-9408F90719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/>
              <a:t>Implementing Portable Patient Monitoring</a:t>
            </a:r>
            <a:endParaRPr lang="zh-TW" altLang="en-US" b="1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C4A1069E-F552-4BEE-BDB3-C168E5596B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AI can help monitor a patient’s statistics in a manner that is efficient, less error prone, and more consistent, as described in the following sections.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5549027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91E739F-2E31-4A54-948A-8198C67C40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Wearing helpful monitors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6D2A4FA8-DBCA-47C9-AFD7-635177478A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altLang="zh-TW" dirty="0"/>
              <a:t>Moov monitor (</a:t>
            </a:r>
            <a:r>
              <a:rPr lang="it-IT" altLang="zh-TW" dirty="0">
                <a:hlinkClick r:id="rId2"/>
              </a:rPr>
              <a:t>https://welcome.moov.cc</a:t>
            </a:r>
            <a:r>
              <a:rPr lang="it-IT" altLang="zh-TW" dirty="0"/>
              <a:t>)</a:t>
            </a:r>
          </a:p>
          <a:p>
            <a:r>
              <a:rPr lang="en-US" altLang="zh-TW" dirty="0" err="1"/>
              <a:t>Oura</a:t>
            </a:r>
            <a:r>
              <a:rPr lang="en-US" altLang="zh-TW" dirty="0"/>
              <a:t> (</a:t>
            </a:r>
            <a:r>
              <a:rPr lang="en-US" altLang="zh-TW" dirty="0">
                <a:hlinkClick r:id="rId3"/>
              </a:rPr>
              <a:t>https://get.ouraring.com/overview</a:t>
            </a:r>
            <a:r>
              <a:rPr lang="en-US" altLang="zh-TW" dirty="0"/>
              <a:t>)</a:t>
            </a:r>
          </a:p>
          <a:p>
            <a:r>
              <a:rPr lang="en-US" altLang="zh-TW" dirty="0">
                <a:hlinkClick r:id="rId4"/>
              </a:rPr>
              <a:t>https://www.wareable.com/smartjewellery/best-smart-rings-1340</a:t>
            </a:r>
            <a:endParaRPr lang="en-US" altLang="zh-TW" dirty="0"/>
          </a:p>
          <a:p>
            <a:r>
              <a:rPr lang="en-US" altLang="zh-TW" dirty="0"/>
              <a:t>Apple Watch (</a:t>
            </a:r>
            <a:r>
              <a:rPr lang="en-US" altLang="zh-TW" dirty="0">
                <a:hlinkClick r:id="rId5"/>
              </a:rPr>
              <a:t>https://support.apple.com/en-us/HT204666</a:t>
            </a:r>
            <a:r>
              <a:rPr lang="en-US" altLang="zh-TW" dirty="0"/>
              <a:t>)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939781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5E5B50E-FA67-4587-880D-B37AEC8BE0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Relying on critical wearable monitors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F6F1FD2D-9433-45CB-AD02-400E1E66C5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zh-TW" dirty="0" err="1"/>
              <a:t>K’Watch</a:t>
            </a:r>
            <a:r>
              <a:rPr lang="en-US" altLang="zh-TW" dirty="0"/>
              <a:t> (</a:t>
            </a:r>
            <a:r>
              <a:rPr lang="en-US" altLang="zh-TW" dirty="0">
                <a:hlinkClick r:id="rId2"/>
              </a:rPr>
              <a:t>https://www.pkvitality.com/ktrack-glucose</a:t>
            </a:r>
            <a:r>
              <a:rPr lang="en-US" altLang="zh-TW" dirty="0"/>
              <a:t>)</a:t>
            </a:r>
          </a:p>
          <a:p>
            <a:r>
              <a:rPr lang="en-US" altLang="zh-TW" dirty="0">
                <a:hlinkClick r:id="rId3"/>
              </a:rPr>
              <a:t>https://tinyurl.com/c52uytse</a:t>
            </a:r>
            <a:endParaRPr lang="en-US" altLang="zh-TW" dirty="0"/>
          </a:p>
          <a:p>
            <a:endParaRPr lang="en-US" altLang="zh-TW" dirty="0"/>
          </a:p>
          <a:p>
            <a:r>
              <a:rPr lang="en-US" altLang="zh-TW" dirty="0"/>
              <a:t>A problem with medical technology of all sorts is the lack of security.</a:t>
            </a:r>
          </a:p>
          <a:p>
            <a:r>
              <a:rPr lang="en-US" altLang="zh-TW" dirty="0"/>
              <a:t>However, imagine your insulin pump or implanted defibrillator malfunctioning as a result of hacking, and consider what damage it could cause.</a:t>
            </a:r>
          </a:p>
          <a:p>
            <a:r>
              <a:rPr lang="en-US" altLang="zh-TW" dirty="0"/>
              <a:t>Some devices are truly critical, such as the Wearable Cardioverter Defibrillator (WCD), which senses your heart condition continuously and provides a shock should your heart stop working properly.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5331067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F493779-32C1-4A49-8567-854B7DF85D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Using movable monitors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3C889698-F04E-444D-9D03-6571F30104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The number and variety of AI-enabled health monitors on the market today is staggering.</a:t>
            </a:r>
          </a:p>
          <a:p>
            <a:r>
              <a:rPr lang="en-US" altLang="zh-TW" dirty="0"/>
              <a:t>Creating movable monitors generally means making them both smaller and less intrusive.</a:t>
            </a:r>
          </a:p>
          <a:p>
            <a:r>
              <a:rPr lang="en-US" altLang="zh-TW" dirty="0"/>
              <a:t>Current medical devices work just fine, but they aren’t portable.</a:t>
            </a:r>
          </a:p>
          <a:p>
            <a:r>
              <a:rPr lang="en-US" altLang="zh-TW" dirty="0"/>
              <a:t>The point of creating AI-enabled apps and specialized devices is to obtain much needed data when a doctor actually needs it, rather than having to wait for that data.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7201653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EE6388E-31CC-43A0-848F-764FEAD83D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/>
              <a:t>Making Humans More Capable</a:t>
            </a:r>
            <a:endParaRPr lang="zh-TW" altLang="en-US" b="1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4DE536E6-C42F-4ED1-9005-32A1BD4CAD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Many of the current techniques for extending the healthy range of human life.</a:t>
            </a:r>
          </a:p>
          <a:p>
            <a:r>
              <a:rPr lang="en-US" altLang="zh-TW" dirty="0"/>
              <a:t>Make humans more capable of improving their own health.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4082000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66C8CC4-79A4-443F-9E0A-5B29B5632B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Using games for therapy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BCDBC32B-417E-46A4-92D9-DA0F66883D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A gaming console can serve as a powerful and fun physical therapy tool.</a:t>
            </a:r>
          </a:p>
          <a:p>
            <a:r>
              <a:rPr lang="en-US" altLang="zh-TW" dirty="0"/>
              <a:t>Both Nintendo Wii and Xbox 360 see use in many different physical therapy venues.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2897202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209</TotalTime>
  <Words>1847</Words>
  <Application>Microsoft Office PowerPoint</Application>
  <PresentationFormat>寬螢幕</PresentationFormat>
  <Paragraphs>115</Paragraphs>
  <Slides>29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29</vt:i4>
      </vt:variant>
    </vt:vector>
  </HeadingPairs>
  <TitlesOfParts>
    <vt:vector size="34" baseType="lpstr">
      <vt:lpstr>新細明體</vt:lpstr>
      <vt:lpstr>Arial</vt:lpstr>
      <vt:lpstr>Calibri</vt:lpstr>
      <vt:lpstr>Calibri Light</vt:lpstr>
      <vt:lpstr>Office 佈景主題</vt:lpstr>
      <vt:lpstr>Chapter 7 Using AI to Address Medical Needs</vt:lpstr>
      <vt:lpstr>PowerPoint 簡報</vt:lpstr>
      <vt:lpstr>PowerPoint 簡報</vt:lpstr>
      <vt:lpstr>Implementing Portable Patient Monitoring</vt:lpstr>
      <vt:lpstr>Wearing helpful monitors</vt:lpstr>
      <vt:lpstr>Relying on critical wearable monitors</vt:lpstr>
      <vt:lpstr>Using movable monitors</vt:lpstr>
      <vt:lpstr>Making Humans More Capable</vt:lpstr>
      <vt:lpstr>Using games for therapy</vt:lpstr>
      <vt:lpstr>Considering the use of exoskeletons</vt:lpstr>
      <vt:lpstr>Addressing a Range of Physical Abilities</vt:lpstr>
      <vt:lpstr>Considering the software-based solutions</vt:lpstr>
      <vt:lpstr>Relying on hardware augmentation</vt:lpstr>
      <vt:lpstr>Seeing AI in prosthetics</vt:lpstr>
      <vt:lpstr>Completing Analysis in New Ways</vt:lpstr>
      <vt:lpstr>Relying on Telepresence</vt:lpstr>
      <vt:lpstr>Defining telepresence</vt:lpstr>
      <vt:lpstr>Considering examples of telepresence</vt:lpstr>
      <vt:lpstr>Understanding telepresence limitations</vt:lpstr>
      <vt:lpstr>Devising New Surgical Techniques</vt:lpstr>
      <vt:lpstr>Making surgical suggestions</vt:lpstr>
      <vt:lpstr>Assisting a surgeon</vt:lpstr>
      <vt:lpstr>Replacing the surgeon with monitoring</vt:lpstr>
      <vt:lpstr>Performing Tasks Using Automation</vt:lpstr>
      <vt:lpstr>Working with medical records</vt:lpstr>
      <vt:lpstr>Predicting the future</vt:lpstr>
      <vt:lpstr>Making procedures safer</vt:lpstr>
      <vt:lpstr>Creating better medications</vt:lpstr>
      <vt:lpstr>Combining Robots and Medical Professionals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Part II Considering the Uses of AI in Society</dc:title>
  <dc:creator>csshieh</dc:creator>
  <cp:lastModifiedBy>csshieh</cp:lastModifiedBy>
  <cp:revision>45</cp:revision>
  <dcterms:created xsi:type="dcterms:W3CDTF">2022-09-25T14:54:47Z</dcterms:created>
  <dcterms:modified xsi:type="dcterms:W3CDTF">2022-10-21T01:13:27Z</dcterms:modified>
</cp:coreProperties>
</file>